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380" r:id="rId3"/>
    <p:sldId id="386" r:id="rId4"/>
    <p:sldId id="36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仁居　真琴" initials="仁居　真琴" lastIdx="9" clrIdx="0">
    <p:extLst>
      <p:ext uri="{19B8F6BF-5375-455C-9EA6-DF929625EA0E}">
        <p15:presenceInfo xmlns:p15="http://schemas.microsoft.com/office/powerpoint/2012/main" userId="S::makoto_nii@office.dwango.co.jp::6e0b5622-ff61-4027-b511-7a2a1a783b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2" autoAdjust="0"/>
    <p:restoredTop sz="77166" autoAdjust="0"/>
  </p:normalViewPr>
  <p:slideViewPr>
    <p:cSldViewPr snapToGrid="0">
      <p:cViewPr varScale="1">
        <p:scale>
          <a:sx n="63" d="100"/>
          <a:sy n="63" d="100"/>
        </p:scale>
        <p:origin x="7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42DD2-44F7-4191-A934-931FFFB9B02F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A08-50FF-4952-B18E-D7345666D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82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A08-50FF-4952-B18E-D7345666DA7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7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A08-50FF-4952-B18E-D7345666DA7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13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A08-50FF-4952-B18E-D7345666DA7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9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B0302-2F1C-4E1E-9196-F756488BE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56DD00-23A3-44F9-BD19-B095CE037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2EB8FE-050F-4A4E-B8BC-64FC52A2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06005F-79E0-4219-9372-310C1348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05330D-1C1D-4798-A323-1A18F1FB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5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BD66C-12D6-41BA-AB0B-9F3B4A0C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121841-F067-49AD-89D8-5F15A4601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DEA9D-3A88-40FB-ACAB-8118039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818377-1056-4683-8D2C-1016D372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7F4B63-85F6-4E85-830F-F5E49302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09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0864D4B-1A3D-486E-9CB1-73E5AFB1D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D9D068-DA7B-425C-8579-A0893127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C81E2A-EAD5-43C1-BD80-EA4B1B636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739F51-BAB8-4DDC-A299-738C3567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B3AC9-8074-47E1-9032-BAABE710D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8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7B33D-0834-47C5-BBDE-F33FBD323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F5916-2DE4-408C-9E57-95F60CDED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F6DBC6-F09C-4C83-9AC6-F86DAD9E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D4BEDF-0764-4535-A47C-C642F385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20F62D-ED0D-40BE-B251-6FEC4E7D4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3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32230-6E29-45A0-AA83-61BE47B7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9EEA29-2D07-4828-AE21-6BC0F5D09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105CDA-C986-4F32-9E60-5B81DF08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2113AB-51CB-4969-94F4-004F66D3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9C32FA-1F57-4A1B-8BA7-804354E2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37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A52CFF-E803-4D43-85CD-7A7F9D561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93E913-6809-47E2-A4F3-5FE30F460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9CBF87-E038-474A-82D0-C4A2A0E31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4BA89E-52FB-49FE-B797-1F918DE9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965E72-7228-444F-A66C-A6075D68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36357-21AA-430D-8BBD-AC9321A9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2DB71D-0080-4859-B890-C8B1EE4E4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66A100-6059-4BEC-9C53-EFAA868F2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902A83-6BD6-4C0F-A4F9-3ED77A7FE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5A8C8A3-B23D-4274-9A99-E911BA34A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7DF704-EEC8-41E9-941B-4170ED0DA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5FFC61-D988-4428-8FAA-273E49C4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50CA143-F6CB-4E9E-8A4A-4FCAE8746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7DB71B-A855-49F2-AC35-36ECE02C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0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19AA2-D87E-443C-B1EA-EE7185892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A1618D-AF22-4CA2-B181-C78F4407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18ED06-4F5F-4783-9EED-BB3ED66D8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9AE5C8-63AE-459F-AA22-758209864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01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6B40BD-B3F4-4902-90A2-1B9B2FB6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163A5E4-EF18-48E0-A4D5-8670CCE3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B3E8E7-2821-4850-A657-60376697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89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18330C-8E98-4C6B-A0D7-AF833984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2CD40D-B619-4D89-B886-04C0E12A9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E4A726-AD08-4F63-A27E-49B948644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9A7870-765F-43B9-802F-9B27251E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49BD87-F495-4EE7-BCAD-F647B27F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B5065E-17BB-4421-9098-9B88BDA4F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81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700CD-ADC3-4B70-A392-8E9C9A320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0534A0-15B1-4B15-91D4-54D68A8BA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2ACB4D-953A-4D72-B1FF-403ACC72D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227D2D-C60A-4547-914C-70372E558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EA3E7F-A6C9-4A49-9A91-C48DF840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EF92A1-D806-4514-9FC4-FD3D5D923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8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19311BA-5715-421C-92E5-5B4C570C9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7D8786-F9BF-4473-AC78-099B6A033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C026EA-CAB7-4D3A-A69A-D86752FD5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1026-DA04-4584-BFCC-93D99DF6288A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206D31-4D07-426E-B7F8-140EC002CC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047522-2B4B-47D8-B03E-621716F4D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35BFF-7456-45F9-B725-A20642E10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9875A4-CC30-48D9-9542-60E014653982}"/>
              </a:ext>
            </a:extLst>
          </p:cNvPr>
          <p:cNvSpPr txBox="1"/>
          <p:nvPr/>
        </p:nvSpPr>
        <p:spPr>
          <a:xfrm>
            <a:off x="746621" y="2921168"/>
            <a:ext cx="11182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/>
              <a:t>数詞　</a:t>
            </a:r>
            <a:r>
              <a:rPr lang="en-US" altLang="ja-JP" sz="6000" b="1"/>
              <a:t>0</a:t>
            </a:r>
            <a:r>
              <a:rPr lang="ja-JP" altLang="en-US" sz="6000" b="1" dirty="0"/>
              <a:t>～</a:t>
            </a:r>
            <a:r>
              <a:rPr lang="en-US" altLang="ja-JP" sz="6000" b="1" dirty="0"/>
              <a:t>2</a:t>
            </a:r>
            <a:r>
              <a:rPr lang="ja-JP" altLang="en-US" sz="6000" b="1" dirty="0"/>
              <a:t>ケタの数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90649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8E536-A4ED-4750-8485-F8B93942D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0~9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B0F507F-F054-410C-8D81-AECCB2B2F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510953"/>
              </p:ext>
            </p:extLst>
          </p:nvPr>
        </p:nvGraphicFramePr>
        <p:xfrm>
          <a:off x="273279" y="1779105"/>
          <a:ext cx="11645442" cy="533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0907">
                  <a:extLst>
                    <a:ext uri="{9D8B030D-6E8A-4147-A177-3AD203B41FA5}">
                      <a16:colId xmlns:a16="http://schemas.microsoft.com/office/drawing/2014/main" val="2150359406"/>
                    </a:ext>
                  </a:extLst>
                </a:gridCol>
                <a:gridCol w="1940907">
                  <a:extLst>
                    <a:ext uri="{9D8B030D-6E8A-4147-A177-3AD203B41FA5}">
                      <a16:colId xmlns:a16="http://schemas.microsoft.com/office/drawing/2014/main" val="1872986313"/>
                    </a:ext>
                  </a:extLst>
                </a:gridCol>
                <a:gridCol w="1940907">
                  <a:extLst>
                    <a:ext uri="{9D8B030D-6E8A-4147-A177-3AD203B41FA5}">
                      <a16:colId xmlns:a16="http://schemas.microsoft.com/office/drawing/2014/main" val="3181671210"/>
                    </a:ext>
                  </a:extLst>
                </a:gridCol>
                <a:gridCol w="1940907">
                  <a:extLst>
                    <a:ext uri="{9D8B030D-6E8A-4147-A177-3AD203B41FA5}">
                      <a16:colId xmlns:a16="http://schemas.microsoft.com/office/drawing/2014/main" val="2258711457"/>
                    </a:ext>
                  </a:extLst>
                </a:gridCol>
                <a:gridCol w="1940907">
                  <a:extLst>
                    <a:ext uri="{9D8B030D-6E8A-4147-A177-3AD203B41FA5}">
                      <a16:colId xmlns:a16="http://schemas.microsoft.com/office/drawing/2014/main" val="1558945073"/>
                    </a:ext>
                  </a:extLst>
                </a:gridCol>
                <a:gridCol w="1940907">
                  <a:extLst>
                    <a:ext uri="{9D8B030D-6E8A-4147-A177-3AD203B41FA5}">
                      <a16:colId xmlns:a16="http://schemas.microsoft.com/office/drawing/2014/main" val="4049139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零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一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二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三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四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五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404430714"/>
                  </a:ext>
                </a:extLst>
              </a:tr>
              <a:tr h="154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líng</a:t>
                      </a:r>
                      <a:endParaRPr kumimoji="1" lang="en-US" altLang="zh-CN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yī</a:t>
                      </a:r>
                      <a:endParaRPr kumimoji="1" lang="en-US" altLang="zh-CN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èr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sān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sì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wǔ</a:t>
                      </a:r>
                      <a:endParaRPr kumimoji="1" lang="en-US" altLang="zh-CN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  <a:p>
                      <a:pPr algn="ctr"/>
                      <a:endParaRPr kumimoji="1" lang="en-US" altLang="zh-CN" sz="16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9243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六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七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八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九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十</a:t>
                      </a:r>
                      <a:endParaRPr kumimoji="1" lang="en-US" altLang="zh-CN" sz="54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58405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liù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qī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bā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jiǔ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endParaRPr kumimoji="1" lang="en-US" altLang="ja-JP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  <a:p>
                      <a:pPr algn="ctr"/>
                      <a:endParaRPr kumimoji="1" lang="en-US" altLang="ja-JP" sz="20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1693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5400" b="1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两</a:t>
                      </a:r>
                      <a:endParaRPr kumimoji="1" lang="en-US" altLang="zh-CN" sz="5400" b="1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20798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liǎng</a:t>
                      </a:r>
                      <a:endParaRPr kumimoji="1" lang="en-US" altLang="ja-JP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  <a:p>
                      <a:pPr algn="ctr"/>
                      <a:endParaRPr kumimoji="1" lang="ja-JP" altLang="en-US" sz="20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87729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1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8E536-A4ED-4750-8485-F8B93942D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10~99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B0F507F-F054-410C-8D81-AECCB2B2F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928692"/>
              </p:ext>
            </p:extLst>
          </p:nvPr>
        </p:nvGraphicFramePr>
        <p:xfrm>
          <a:off x="273279" y="1779105"/>
          <a:ext cx="11666930" cy="469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3386">
                  <a:extLst>
                    <a:ext uri="{9D8B030D-6E8A-4147-A177-3AD203B41FA5}">
                      <a16:colId xmlns:a16="http://schemas.microsoft.com/office/drawing/2014/main" val="2150359406"/>
                    </a:ext>
                  </a:extLst>
                </a:gridCol>
                <a:gridCol w="2333386">
                  <a:extLst>
                    <a:ext uri="{9D8B030D-6E8A-4147-A177-3AD203B41FA5}">
                      <a16:colId xmlns:a16="http://schemas.microsoft.com/office/drawing/2014/main" val="1872986313"/>
                    </a:ext>
                  </a:extLst>
                </a:gridCol>
                <a:gridCol w="2333386">
                  <a:extLst>
                    <a:ext uri="{9D8B030D-6E8A-4147-A177-3AD203B41FA5}">
                      <a16:colId xmlns:a16="http://schemas.microsoft.com/office/drawing/2014/main" val="3181671210"/>
                    </a:ext>
                  </a:extLst>
                </a:gridCol>
                <a:gridCol w="2333386">
                  <a:extLst>
                    <a:ext uri="{9D8B030D-6E8A-4147-A177-3AD203B41FA5}">
                      <a16:colId xmlns:a16="http://schemas.microsoft.com/office/drawing/2014/main" val="2258711457"/>
                    </a:ext>
                  </a:extLst>
                </a:gridCol>
                <a:gridCol w="2333386">
                  <a:extLst>
                    <a:ext uri="{9D8B030D-6E8A-4147-A177-3AD203B41FA5}">
                      <a16:colId xmlns:a16="http://schemas.microsoft.com/office/drawing/2014/main" val="15589450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800" b="1" dirty="0"/>
                        <a:t>十一</a:t>
                      </a:r>
                      <a:endParaRPr kumimoji="1" lang="en-US" altLang="zh-CN" sz="4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800" b="1" dirty="0"/>
                        <a:t>十二</a:t>
                      </a:r>
                      <a:endParaRPr kumimoji="1" lang="en-US" altLang="zh-CN" sz="4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三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四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五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404430714"/>
                  </a:ext>
                </a:extLst>
              </a:tr>
              <a:tr h="154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shíyī</a:t>
                      </a:r>
                      <a:endParaRPr kumimoji="1" lang="en-US" altLang="zh-CN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r>
                        <a:rPr kumimoji="1" lang="en-US" altLang="zh-CN" sz="3200" b="1" dirty="0" err="1">
                          <a:solidFill>
                            <a:srgbClr val="FF0000"/>
                          </a:solidFill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’</a:t>
                      </a:r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èr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shísān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sì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wǔ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9243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六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七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八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十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九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/>
                        <a:t>二</a:t>
                      </a:r>
                      <a:r>
                        <a:rPr kumimoji="1" lang="zh-CN" altLang="en-US" sz="4800" b="0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十</a:t>
                      </a:r>
                      <a:endParaRPr kumimoji="1" lang="en-US" altLang="zh-CN" sz="4800" b="0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58405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shíliù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qī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bā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shí</a:t>
                      </a:r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jiǔ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èrshí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1693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二十一</a:t>
                      </a:r>
                      <a:endParaRPr kumimoji="1" lang="en-US" altLang="zh-CN" sz="4800" b="1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三十二</a:t>
                      </a:r>
                      <a:endParaRPr kumimoji="1" lang="en-US" altLang="zh-CN" sz="4800" b="1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800" b="1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四十四</a:t>
                      </a:r>
                      <a:endParaRPr kumimoji="1" lang="ja-JP" altLang="en-US" sz="4800" b="1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五十七</a:t>
                      </a:r>
                      <a:endParaRPr kumimoji="1" lang="en-US" altLang="zh-CN" sz="4800" b="1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4800" b="1" dirty="0"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九十九</a:t>
                      </a:r>
                      <a:endParaRPr kumimoji="1" lang="en-US" altLang="zh-CN" sz="4800" b="1" dirty="0"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20798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èr</a:t>
                      </a:r>
                      <a:r>
                        <a:rPr kumimoji="1" lang="en-US" altLang="zh-CN" sz="3200" b="1" dirty="0" err="1">
                          <a:solidFill>
                            <a:srgbClr val="FF0000"/>
                          </a:solidFill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shi</a:t>
                      </a:r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yī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sānshi</a:t>
                      </a:r>
                      <a:r>
                        <a:rPr kumimoji="1" lang="en-US" altLang="ja-JP" sz="3200" b="1" dirty="0" err="1">
                          <a:solidFill>
                            <a:srgbClr val="FF0000"/>
                          </a:solidFill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’</a:t>
                      </a:r>
                      <a:r>
                        <a:rPr kumimoji="1" lang="en-US" altLang="zh-CN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èr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  <a:p>
                      <a:pPr algn="ctr"/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liǎng</a:t>
                      </a:r>
                      <a:endParaRPr kumimoji="1" lang="en-US" altLang="ja-JP" sz="3200" b="1" dirty="0">
                        <a:latin typeface="TohoPinyin W3" panose="02000500000000000000" pitchFamily="2" charset="0"/>
                        <a:ea typeface="TohoPinyin W3" panose="02000500000000000000" pitchFamily="2" charset="0"/>
                      </a:endParaRPr>
                    </a:p>
                    <a:p>
                      <a:pPr algn="ctr"/>
                      <a:endParaRPr kumimoji="1" lang="ja-JP" altLang="en-US" sz="20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wǔshiqī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 err="1">
                          <a:latin typeface="TohoPinyin W3" panose="02000500000000000000" pitchFamily="2" charset="0"/>
                          <a:ea typeface="TohoPinyin W3" panose="02000500000000000000" pitchFamily="2" charset="0"/>
                        </a:rPr>
                        <a:t>jiǔshibājiǔ</a:t>
                      </a:r>
                      <a:endParaRPr kumimoji="1" lang="ja-JP" altLang="en-US" sz="3200" b="1" dirty="0">
                        <a:latin typeface="TohoPinyin W3" panose="02000500000000000000" pitchFamily="2" charset="0"/>
                        <a:ea typeface="SimHei" panose="02010609060101010101" pitchFamily="49" charset="-122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87729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8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11CE6AC-8C61-4BAC-A65B-60283549FDD7}"/>
              </a:ext>
            </a:extLst>
          </p:cNvPr>
          <p:cNvSpPr/>
          <p:nvPr/>
        </p:nvSpPr>
        <p:spPr>
          <a:xfrm>
            <a:off x="389466" y="1699078"/>
            <a:ext cx="11441289" cy="5003726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F917856-F280-4684-9415-5984C017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言ってみよう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BC5D9-40CA-41BB-9C07-E888AF6E44A7}"/>
              </a:ext>
            </a:extLst>
          </p:cNvPr>
          <p:cNvSpPr/>
          <p:nvPr/>
        </p:nvSpPr>
        <p:spPr>
          <a:xfrm>
            <a:off x="1153386" y="4219188"/>
            <a:ext cx="39805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/>
              <a:t>14</a:t>
            </a:r>
            <a:r>
              <a:rPr lang="ja-JP" altLang="en-US" sz="2800" b="1" dirty="0"/>
              <a:t>は</a:t>
            </a:r>
            <a:r>
              <a:rPr lang="en-US" altLang="ja-JP" sz="2800" b="1" dirty="0"/>
              <a:t>14</a:t>
            </a:r>
            <a:r>
              <a:rPr lang="ja-JP" altLang="en-US" sz="2800" b="1" dirty="0"/>
              <a:t>、</a:t>
            </a:r>
            <a:r>
              <a:rPr lang="en-US" altLang="ja-JP" sz="2800" b="1" dirty="0"/>
              <a:t>40</a:t>
            </a:r>
            <a:r>
              <a:rPr lang="ja-JP" altLang="en-US" sz="2800" b="1" dirty="0"/>
              <a:t>は</a:t>
            </a:r>
            <a:r>
              <a:rPr lang="en-US" altLang="ja-JP" sz="2800" b="1" dirty="0"/>
              <a:t>40</a:t>
            </a:r>
            <a:r>
              <a:rPr lang="ja-JP" altLang="en-US" sz="2800" b="1" dirty="0"/>
              <a:t>です。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F7829C-CB9B-443A-B7F6-8481AB1B9FA7}"/>
              </a:ext>
            </a:extLst>
          </p:cNvPr>
          <p:cNvSpPr txBox="1"/>
          <p:nvPr/>
        </p:nvSpPr>
        <p:spPr>
          <a:xfrm>
            <a:off x="1078204" y="4617480"/>
            <a:ext cx="113030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>
                <a:latin typeface="SimHei" panose="02010609060101010101" pitchFamily="49" charset="-122"/>
                <a:ea typeface="SimHei" panose="02010609060101010101" pitchFamily="49" charset="-122"/>
              </a:rPr>
              <a:t>十四是十四，四十是四十。</a:t>
            </a:r>
            <a:endParaRPr lang="en-US" altLang="zh-CN" sz="72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20CF94C-42E0-44AD-847E-F0C50D90582A}"/>
              </a:ext>
            </a:extLst>
          </p:cNvPr>
          <p:cNvSpPr/>
          <p:nvPr/>
        </p:nvSpPr>
        <p:spPr>
          <a:xfrm>
            <a:off x="1178553" y="5787485"/>
            <a:ext cx="100046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  </a:t>
            </a:r>
            <a:r>
              <a:rPr lang="en-US" altLang="ja-JP" sz="3600" b="1" dirty="0" err="1">
                <a:latin typeface="TohoPinyin W3" panose="02000500000000000000" pitchFamily="2" charset="0"/>
                <a:ea typeface="TohoPinyin W3" panose="02000500000000000000" pitchFamily="2" charset="0"/>
              </a:rPr>
              <a:t>shísì</a:t>
            </a:r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    </a:t>
            </a:r>
            <a:r>
              <a:rPr lang="en-US" altLang="ja-JP" sz="3600" b="1" dirty="0" err="1">
                <a:latin typeface="TohoPinyin W3" panose="02000500000000000000" pitchFamily="2" charset="0"/>
                <a:ea typeface="TohoPinyin W3" panose="02000500000000000000" pitchFamily="2" charset="0"/>
              </a:rPr>
              <a:t>shì</a:t>
            </a:r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     </a:t>
            </a:r>
            <a:r>
              <a:rPr lang="en-US" altLang="ja-JP" sz="3600" b="1" dirty="0" err="1">
                <a:latin typeface="TohoPinyin W3" panose="02000500000000000000" pitchFamily="2" charset="0"/>
                <a:ea typeface="TohoPinyin W3" panose="02000500000000000000" pitchFamily="2" charset="0"/>
              </a:rPr>
              <a:t>shísì</a:t>
            </a:r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,           </a:t>
            </a:r>
            <a:r>
              <a:rPr lang="en-US" altLang="ja-JP" sz="3600" b="1" dirty="0" err="1">
                <a:latin typeface="TohoPinyin W3" panose="02000500000000000000" pitchFamily="2" charset="0"/>
                <a:ea typeface="TohoPinyin W3" panose="02000500000000000000" pitchFamily="2" charset="0"/>
              </a:rPr>
              <a:t>sìshí</a:t>
            </a:r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    </a:t>
            </a:r>
            <a:r>
              <a:rPr lang="en-US" altLang="ja-JP" sz="3600" b="1" dirty="0" err="1">
                <a:latin typeface="TohoPinyin W3" panose="02000500000000000000" pitchFamily="2" charset="0"/>
                <a:ea typeface="TohoPinyin W3" panose="02000500000000000000" pitchFamily="2" charset="0"/>
              </a:rPr>
              <a:t>shì</a:t>
            </a:r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    </a:t>
            </a:r>
            <a:r>
              <a:rPr lang="en-US" altLang="ja-JP" sz="3600" b="1" dirty="0" err="1">
                <a:latin typeface="TohoPinyin W3" panose="02000500000000000000" pitchFamily="2" charset="0"/>
                <a:ea typeface="TohoPinyin W3" panose="02000500000000000000" pitchFamily="2" charset="0"/>
              </a:rPr>
              <a:t>sìshí</a:t>
            </a:r>
            <a:r>
              <a:rPr lang="en-US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.</a:t>
            </a:r>
            <a:endParaRPr lang="ja-JP" altLang="en-US" sz="3600" b="1" dirty="0">
              <a:latin typeface="TohoPinyin W3" panose="02000500000000000000" pitchFamily="2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F5914-C7E2-4168-AA0E-48197280F968}"/>
              </a:ext>
            </a:extLst>
          </p:cNvPr>
          <p:cNvSpPr/>
          <p:nvPr/>
        </p:nvSpPr>
        <p:spPr>
          <a:xfrm>
            <a:off x="1176264" y="1856478"/>
            <a:ext cx="2717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>
                <a:solidFill>
                  <a:srgbClr val="222222"/>
                </a:solidFill>
                <a:latin typeface="Avenir"/>
              </a:rPr>
              <a:t>4</a:t>
            </a:r>
            <a:r>
              <a:rPr lang="ja-JP" altLang="en-US" sz="2800" b="1" dirty="0">
                <a:solidFill>
                  <a:srgbClr val="222222"/>
                </a:solidFill>
                <a:latin typeface="Avenir"/>
              </a:rPr>
              <a:t>は</a:t>
            </a:r>
            <a:r>
              <a:rPr lang="en-US" altLang="ja-JP" sz="2800" b="1" dirty="0">
                <a:solidFill>
                  <a:srgbClr val="222222"/>
                </a:solidFill>
                <a:latin typeface="Avenir"/>
              </a:rPr>
              <a:t>4</a:t>
            </a:r>
            <a:r>
              <a:rPr lang="ja-JP" altLang="en-US" sz="2800" b="1" dirty="0">
                <a:solidFill>
                  <a:srgbClr val="222222"/>
                </a:solidFill>
                <a:latin typeface="Avenir"/>
              </a:rPr>
              <a:t>、</a:t>
            </a:r>
            <a:r>
              <a:rPr lang="en-US" altLang="ja-JP" sz="2800" b="1" dirty="0">
                <a:solidFill>
                  <a:srgbClr val="222222"/>
                </a:solidFill>
                <a:latin typeface="Avenir"/>
              </a:rPr>
              <a:t>10</a:t>
            </a:r>
            <a:r>
              <a:rPr lang="ja-JP" altLang="en-US" sz="2800" b="1" dirty="0">
                <a:solidFill>
                  <a:srgbClr val="222222"/>
                </a:solidFill>
                <a:latin typeface="Avenir"/>
              </a:rPr>
              <a:t>は</a:t>
            </a:r>
            <a:r>
              <a:rPr lang="en-US" altLang="ja-JP" sz="2800" b="1" dirty="0">
                <a:solidFill>
                  <a:srgbClr val="222222"/>
                </a:solidFill>
                <a:latin typeface="Avenir"/>
              </a:rPr>
              <a:t>10</a:t>
            </a:r>
            <a:r>
              <a:rPr lang="ja-JP" altLang="en-US" sz="2800" b="1" dirty="0">
                <a:solidFill>
                  <a:srgbClr val="222222"/>
                </a:solidFill>
                <a:latin typeface="Avenir"/>
              </a:rPr>
              <a:t>、</a:t>
            </a:r>
            <a:endParaRPr lang="ja-JP" altLang="en-US" sz="28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8BC3E3-7D1B-495E-9838-A58812DA14E2}"/>
              </a:ext>
            </a:extLst>
          </p:cNvPr>
          <p:cNvSpPr txBox="1"/>
          <p:nvPr/>
        </p:nvSpPr>
        <p:spPr>
          <a:xfrm>
            <a:off x="1050748" y="2221965"/>
            <a:ext cx="7596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>
                <a:latin typeface="SimHei" panose="02010609060101010101" pitchFamily="49" charset="-122"/>
                <a:ea typeface="SimHei" panose="02010609060101010101" pitchFamily="49" charset="-122"/>
              </a:rPr>
              <a:t>四是四，十是十，</a:t>
            </a:r>
            <a:endParaRPr lang="en-US" altLang="zh-CN" sz="72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5FF662-B03D-46F0-BF16-FC451FA1214E}"/>
              </a:ext>
            </a:extLst>
          </p:cNvPr>
          <p:cNvSpPr/>
          <p:nvPr/>
        </p:nvSpPr>
        <p:spPr>
          <a:xfrm>
            <a:off x="1151097" y="3391970"/>
            <a:ext cx="6667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ja-JP" sz="3600" b="1" dirty="0">
                <a:latin typeface="TohoPinyin W3" panose="02000500000000000000" pitchFamily="2" charset="0"/>
                <a:ea typeface="TohoPinyin W3" panose="02000500000000000000" pitchFamily="2" charset="0"/>
              </a:rPr>
              <a:t> Sì   shì   sì,        shí   shì  shí,</a:t>
            </a:r>
            <a:endParaRPr lang="en-US" altLang="ja-JP" sz="3600" b="1" dirty="0">
              <a:latin typeface="TohoPinyin W3" panose="02000500000000000000" pitchFamily="2" charset="0"/>
              <a:ea typeface="TohoPinyin W3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490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117</Words>
  <Application>Microsoft Office PowerPoint</Application>
  <PresentationFormat>ワイド画面</PresentationFormat>
  <Paragraphs>67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Avenir</vt:lpstr>
      <vt:lpstr>SimHei</vt:lpstr>
      <vt:lpstr>游ゴシック</vt:lpstr>
      <vt:lpstr>游ゴシック Light</vt:lpstr>
      <vt:lpstr>Arial</vt:lpstr>
      <vt:lpstr>TohoPinyin W3</vt:lpstr>
      <vt:lpstr>Office テーマ</vt:lpstr>
      <vt:lpstr>PowerPoint プレゼンテーション</vt:lpstr>
      <vt:lpstr>0~9</vt:lpstr>
      <vt:lpstr>10~99</vt:lpstr>
      <vt:lpstr>言ってみよう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中国語解説動画 電子黒板フォーマット</dc:title>
  <dc:creator>仁居　真琴</dc:creator>
  <cp:lastModifiedBy>HINO Yoshihiro</cp:lastModifiedBy>
  <cp:revision>42</cp:revision>
  <dcterms:created xsi:type="dcterms:W3CDTF">2020-02-04T09:31:10Z</dcterms:created>
  <dcterms:modified xsi:type="dcterms:W3CDTF">2022-02-26T16:47:35Z</dcterms:modified>
</cp:coreProperties>
</file>